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69" r:id="rId6"/>
    <p:sldId id="270" r:id="rId7"/>
    <p:sldId id="271" r:id="rId8"/>
    <p:sldId id="282" r:id="rId9"/>
    <p:sldId id="288" r:id="rId10"/>
    <p:sldId id="287" r:id="rId11"/>
    <p:sldId id="259" r:id="rId12"/>
    <p:sldId id="260" r:id="rId13"/>
    <p:sldId id="261" r:id="rId14"/>
    <p:sldId id="284" r:id="rId15"/>
    <p:sldId id="263" r:id="rId16"/>
    <p:sldId id="264" r:id="rId17"/>
    <p:sldId id="285" r:id="rId18"/>
    <p:sldId id="265" r:id="rId19"/>
    <p:sldId id="289" r:id="rId20"/>
    <p:sldId id="266" r:id="rId21"/>
    <p:sldId id="26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6191885"/>
            <a:ext cx="8397772" cy="1332230"/>
          </a:xfrm>
          <a:prstGeom prst="rect">
            <a:avLst/>
          </a:prstGeom>
          <a:ln w="12700">
            <a:miter lim="400000"/>
          </a:ln>
        </p:spPr>
        <p:txBody>
          <a:bodyPr lIns="50800" tIns="50800" rIns="50800" bIns="50800" anchor="ctr">
            <a:spAutoFit/>
          </a:bodyPr>
          <a:lstStyle>
            <a:lvl1pPr algn="l">
              <a:defRPr sz="4000" b="1">
                <a:solidFill>
                  <a:srgbClr val="FFFFFF"/>
                </a:solidFill>
              </a:defRPr>
            </a:lvl1pPr>
          </a:lstStyle>
          <a:p>
            <a:r>
              <a:rPr lang="zh-CN" altLang="en-US"/>
              <a:t>一个不断发展的</a:t>
            </a:r>
            <a:r>
              <a:rPr lang="zh-CN" altLang="en-US"/>
              <a:t>专注预测市场和</a:t>
            </a:r>
            <a:r>
              <a:rPr lang="en-US" altLang="zh-CN"/>
              <a:t>Futarchy</a:t>
            </a:r>
            <a:r>
              <a:rPr lang="zh-CN" altLang="en-US"/>
              <a:t>的区块链</a:t>
            </a:r>
            <a:r>
              <a:rPr lang="zh-CN" altLang="en-US"/>
              <a:t>平台</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latin typeface="微软雅黑" panose="020B0503020204020204" charset="-122"/>
                <a:ea typeface="微软雅黑" panose="020B0503020204020204" charset="-122"/>
                <a:cs typeface="微软雅黑" panose="020B0503020204020204" charset="-122"/>
              </a:rPr>
              <a:t>Zeitgeist</a:t>
            </a:r>
            <a:r>
              <a:rPr lang="zh-CN">
                <a:latin typeface="微软雅黑" panose="020B0503020204020204" charset="-122"/>
                <a:ea typeface="微软雅黑" panose="020B0503020204020204" charset="-122"/>
                <a:cs typeface="微软雅黑" panose="020B0503020204020204" charset="-122"/>
              </a:rPr>
              <a:t>工作原理</a:t>
            </a:r>
            <a:endParaRPr lang="zh-CN">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5"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1"/>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1"/>
          <p:nvPr/>
        </p:nvSpPr>
        <p:spPr>
          <a:xfrm>
            <a:off x="16176935" y="7172386"/>
            <a:ext cx="7559090" cy="11809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6177361" y="8893139"/>
            <a:ext cx="6874600" cy="34544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The most common prediction market trades only two outcomes on an event: “Yes” or “No”. This means that traders are betting on whether an event happens or it does not. These markets are sometimes known as binary markets since they only trade two distinct outcomes.</a:t>
            </a:r>
          </a:p>
        </p:txBody>
      </p:sp>
      <p:grpSp>
        <p:nvGrpSpPr>
          <p:cNvPr id="205" name="Группа"/>
          <p:cNvGrpSpPr/>
          <p:nvPr/>
        </p:nvGrpSpPr>
        <p:grpSpPr>
          <a:xfrm>
            <a:off x="1531674" y="12104436"/>
            <a:ext cx="5617981" cy="473711"/>
            <a:chOff x="0" y="0"/>
            <a:chExt cx="5617980" cy="473710"/>
          </a:xfrm>
        </p:grpSpPr>
        <p:sp>
          <p:nvSpPr>
            <p:cNvPr id="20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0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0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0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0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tLang="en-US">
                <a:ea typeface="宋体" panose="02010600030101010101" pitchFamily="2" charset="-122"/>
              </a:rPr>
              <a:t>链上的法院系统</a:t>
            </a:r>
            <a:endParaRPr lang="zh-CN" altLang="en-US">
              <a:ea typeface="宋体" panose="02010600030101010101" pitchFamily="2" charset="-122"/>
            </a:endParaRPr>
          </a:p>
        </p:txBody>
      </p:sp>
      <p:grpSp>
        <p:nvGrpSpPr>
          <p:cNvPr id="2" name="Group 1"/>
          <p:cNvGrpSpPr/>
          <p:nvPr/>
        </p:nvGrpSpPr>
        <p:grpSpPr>
          <a:xfrm rot="0">
            <a:off x="2388870" y="2768600"/>
            <a:ext cx="10838815" cy="2290937"/>
            <a:chOff x="6707124" y="1410006"/>
            <a:chExt cx="4873752" cy="1030059"/>
          </a:xfrm>
          <a:noFill/>
        </p:grpSpPr>
        <p:sp>
          <p:nvSpPr>
            <p:cNvPr id="3" name="Rectangle: Rounded Corners 29"/>
            <p:cNvSpPr/>
            <p:nvPr/>
          </p:nvSpPr>
          <p:spPr>
            <a:xfrm>
              <a:off x="7695590" y="1630213"/>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ZTG 的持有者可以质押他们的代币以加入陪审团。每当针对特定市场进行预言机争议时，这些陪审员都是随机选择的。</a:t>
              </a:r>
              <a:endParaRPr lang="en-US" sz="3200" noProof="1">
                <a:solidFill>
                  <a:schemeClr val="bg1"/>
                </a:solidFill>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654675"/>
            <a:ext cx="10838815" cy="2667432"/>
            <a:chOff x="6707124" y="1410006"/>
            <a:chExt cx="4873752" cy="1199340"/>
          </a:xfrm>
          <a:noFill/>
        </p:grpSpPr>
        <p:sp>
          <p:nvSpPr>
            <p:cNvPr id="10" name="Rectangle: Rounded Corners 32"/>
            <p:cNvSpPr/>
            <p:nvPr/>
          </p:nvSpPr>
          <p:spPr>
            <a:xfrm>
              <a:off x="7695590" y="1565687"/>
              <a:ext cx="3885286" cy="104365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法院的陪审员将负责选择市场的真实结果。法院的决定可能会受到质疑，这会越来越多地增加被选中的陪审员的数量——每次都增加了赌注。</a:t>
              </a:r>
              <a:endParaRPr lang="en-US" sz="3200" noProof="1">
                <a:solidFill>
                  <a:schemeClr val="bg1"/>
                </a:solidFill>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540750"/>
            <a:ext cx="10838815" cy="1699847"/>
            <a:chOff x="6707124" y="1410006"/>
            <a:chExt cx="4873752" cy="764291"/>
          </a:xfrm>
          <a:noFill/>
        </p:grpSpPr>
        <p:sp>
          <p:nvSpPr>
            <p:cNvPr id="17" name="Rectangle: Rounded Corners 39"/>
            <p:cNvSpPr/>
            <p:nvPr/>
          </p:nvSpPr>
          <p:spPr>
            <a:xfrm>
              <a:off x="7695590" y="1597950"/>
              <a:ext cx="3885286" cy="576347"/>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如果后来的上诉发现陪审员错误地解决了 oracle 的决定，他们将被削减。</a:t>
              </a:r>
              <a:endParaRPr lang="en-US" sz="3200" noProof="1">
                <a:solidFill>
                  <a:schemeClr val="bg1"/>
                </a:solidFill>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014079"/>
            <a:chOff x="6707124" y="1410006"/>
            <a:chExt cx="4873752" cy="905577"/>
          </a:xfrm>
          <a:noFill/>
        </p:grpSpPr>
        <p:sp>
          <p:nvSpPr>
            <p:cNvPr id="28" name="Rectangle: Rounded Corners 46"/>
            <p:cNvSpPr/>
            <p:nvPr/>
          </p:nvSpPr>
          <p:spPr>
            <a:xfrm>
              <a:off x="7695590" y="1505731"/>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在创建了一定数量的法定人数并询问市场的真实结果后，如果仍有争议，则案件将转至所有 ZTG 持有者的全球投票以报告结果。</a:t>
              </a:r>
              <a:endParaRPr lang="en-US" sz="3200" noProof="1">
                <a:solidFill>
                  <a:schemeClr val="bg1"/>
                </a:solidFill>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pic>
        <p:nvPicPr>
          <p:cNvPr id="2" name="图片 1" descr="Zeitgeist"/>
          <p:cNvPicPr>
            <a:picLocks noChangeAspect="1"/>
          </p:cNvPicPr>
          <p:nvPr/>
        </p:nvPicPr>
        <p:blipFill>
          <a:blip r:embed="rId3"/>
          <a:stretch>
            <a:fillRect/>
          </a:stretch>
        </p:blipFill>
        <p:spPr>
          <a:xfrm>
            <a:off x="0" y="71755"/>
            <a:ext cx="24336375" cy="1368996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2" name="图片 1" descr="134342508-07093bba-28cb-4a5d-9368-581b93511419"/>
          <p:cNvPicPr>
            <a:picLocks noChangeAspect="1"/>
          </p:cNvPicPr>
          <p:nvPr/>
        </p:nvPicPr>
        <p:blipFill>
          <a:blip r:embed="rId3"/>
          <a:stretch>
            <a:fillRect/>
          </a:stretch>
        </p:blipFill>
        <p:spPr>
          <a:xfrm>
            <a:off x="22225" y="0"/>
            <a:ext cx="24384000" cy="137160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Seer</a:t>
            </a:r>
            <a:r>
              <a:rPr lang="zh-CN" altLang="en-US">
                <a:solidFill>
                  <a:srgbClr val="FFFFFF"/>
                </a:solidFill>
                <a:sym typeface="Helvetica Neue"/>
              </a:rPr>
              <a:t>项目介绍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707199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Helvetica Neue"/>
                <a:ea typeface="Helvetica Neue"/>
                <a:cs typeface="Helvetica Neue"/>
                <a:sym typeface="Helvetica Neue"/>
              </a:rPr>
              <a:t>BetaNet</a:t>
            </a:r>
            <a:r>
              <a:rPr lang="zh-CN" altLang="en-US">
                <a:solidFill>
                  <a:srgbClr val="FFFFFF"/>
                </a:solidFill>
                <a:latin typeface="Helvetica Neue"/>
                <a:ea typeface="Helvetica Neue"/>
                <a:cs typeface="Helvetica Neue"/>
                <a:sym typeface="Helvetica Neue"/>
              </a:rPr>
              <a:t>测试网活动介绍</a:t>
            </a:r>
            <a:br>
              <a:rPr lang="zh-CN" altLang="en-US" b="1" i="0" u="none" strike="noStrike" cap="none">
                <a:solidFill>
                  <a:srgbClr val="FFFFFF"/>
                </a:solidFill>
                <a:latin typeface="Helvetica Neue"/>
                <a:ea typeface="Helvetica Neue"/>
                <a:cs typeface="Helvetica Neue"/>
                <a:sym typeface="Helvetica Neue"/>
              </a:rPr>
            </a:b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i="0" u="none" strike="noStrike" cap="none">
                <a:solidFill>
                  <a:srgbClr val="FFFFFF"/>
                </a:solidFill>
                <a:latin typeface="Helvetica Neue"/>
                <a:ea typeface="Helvetica Neue"/>
                <a:cs typeface="Helvetica Neue"/>
                <a:sym typeface="Helvetica Neue"/>
              </a:rPr>
              <a:t>Futarchy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Zeitgeist</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Seer</a:t>
            </a:r>
            <a:r>
              <a:rPr lang="zh-CN" altLang="en-US" sz="4000" b="1">
                <a:solidFill>
                  <a:srgbClr val="FFFFFF"/>
                </a:solidFill>
                <a:latin typeface="Helvetica Neue"/>
                <a:ea typeface="Helvetica Neue"/>
                <a:cs typeface="Helvetica Neue"/>
                <a:sym typeface="Helvetica Neue"/>
              </a:rPr>
              <a:t>项目</a:t>
            </a:r>
            <a:r>
              <a:rPr lang="zh-CN" altLang="en-US" sz="4000" b="1">
                <a:solidFill>
                  <a:srgbClr val="FFFFFF"/>
                </a:solidFill>
                <a:latin typeface="Helvetica Neue"/>
                <a:ea typeface="Helvetica Neue"/>
                <a:cs typeface="Helvetica Neue"/>
                <a:sym typeface="Helvetica Neue"/>
              </a:rPr>
              <a:t>介绍</a:t>
            </a:r>
            <a:endParaRPr lang="zh-CN" altLang="en-US" sz="4000" b="1">
              <a:solidFill>
                <a:srgbClr val="FFFFFF"/>
              </a:solidFill>
              <a:latin typeface="Helvetica Neue"/>
              <a:ea typeface="Helvetica Neue"/>
              <a:cs typeface="Helvetica Neue"/>
              <a:sym typeface="Helvetica Neue"/>
            </a:endParaRPr>
          </a:p>
        </p:txBody>
      </p:sp>
      <p:sp>
        <p:nvSpPr>
          <p:cNvPr id="2" name="Google Shape;73;p15"/>
          <p:cNvSpPr txBox="1"/>
          <p:nvPr/>
        </p:nvSpPr>
        <p:spPr>
          <a:xfrm>
            <a:off x="1459230" y="7981634"/>
            <a:ext cx="10717530" cy="716915"/>
          </a:xfrm>
          <a:prstGeom prst="rect">
            <a:avLst/>
          </a:prstGeom>
          <a:noFill/>
          <a:ln>
            <a:noFill/>
          </a:ln>
        </p:spPr>
        <p:txBody>
          <a:bodyPr spcFirstLastPara="1" wrap="square" lIns="50800" tIns="50800" rIns="50800" bIns="50800" anchor="ctr" anchorCtr="0">
            <a:spAutoFit/>
          </a:bodyPr>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BetaNet</a:t>
            </a:r>
            <a:r>
              <a:rPr lang="zh-CN" altLang="en-US" sz="4000" b="1" i="0" u="none" strike="noStrike" cap="none">
                <a:solidFill>
                  <a:srgbClr val="FFFFFF"/>
                </a:solidFill>
                <a:latin typeface="Helvetica Neue"/>
                <a:ea typeface="Helvetica Neue"/>
                <a:cs typeface="Helvetica Neue"/>
                <a:sym typeface="Helvetica Neue"/>
              </a:rPr>
              <a:t>测试网活动</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a:t>
            </a:r>
            <a:r>
              <a:rPr lang="zh-CN" sz="5400">
                <a:latin typeface="微软雅黑" panose="020B0503020204020204" charset="-122"/>
                <a:ea typeface="微软雅黑" panose="020B0503020204020204" charset="-122"/>
              </a:rPr>
              <a:t>分类</a:t>
            </a:r>
            <a:endParaRPr lang="zh-CN" sz="5400">
              <a:latin typeface="微软雅黑" panose="020B0503020204020204" charset="-122"/>
              <a:ea typeface="微软雅黑" panose="020B0503020204020204" charset="-122"/>
            </a:endParaRPr>
          </a:p>
        </p:txBody>
      </p:sp>
      <p:sp>
        <p:nvSpPr>
          <p:cNvPr id="3" name="Text Box 2"/>
          <p:cNvSpPr txBox="1"/>
          <p:nvPr/>
        </p:nvSpPr>
        <p:spPr>
          <a:xfrm>
            <a:off x="1318895" y="4121468"/>
            <a:ext cx="10102850" cy="79273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20000"/>
              </a:lnSpc>
              <a:spcBef>
                <a:spcPts val="0"/>
              </a:spcBef>
              <a:spcAft>
                <a:spcPts val="0"/>
              </a:spcAft>
              <a:buClrTx/>
              <a:buSzTx/>
              <a:buFontTx/>
              <a:buNone/>
            </a:pPr>
            <a:r>
              <a:rPr kumimoji="0" lang="en-US" sz="44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4400" b="1" i="0" u="none" strike="noStrike" cap="none" spc="0" normalizeH="0" baseline="0">
              <a:ln>
                <a:noFill/>
              </a:ln>
              <a:solidFill>
                <a:schemeClr val="bg1"/>
              </a:solidFill>
              <a:effectLst/>
              <a:uFillTx/>
              <a:latin typeface="+mn-lt"/>
              <a:ea typeface="+mn-ea"/>
              <a:cs typeface="+mn-cs"/>
              <a:sym typeface="Helvetica Neue"/>
            </a:endParaRPr>
          </a:p>
          <a:p>
            <a:pPr marL="0" marR="0" indent="0" algn="ctr" defTabSz="2438400" rtl="0" fontAlgn="auto" latinLnBrk="0" hangingPunct="0">
              <a:lnSpc>
                <a:spcPct val="120000"/>
              </a:lnSpc>
              <a:spcBef>
                <a:spcPts val="0"/>
              </a:spcBef>
              <a:spcAft>
                <a:spcPts val="0"/>
              </a:spcAft>
              <a:buClrTx/>
              <a:buSzTx/>
              <a:buFontTx/>
              <a:buNone/>
            </a:pPr>
            <a:endParaRPr kumimoji="0" lang="en-US" sz="44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sz="3200"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sz="3200"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1"/>
          </p:cNvPicPr>
          <p:nvPr/>
        </p:nvPicPr>
        <p:blipFill>
          <a:blip r:embed="rId3"/>
          <a:stretch>
            <a:fillRect/>
          </a:stretch>
        </p:blipFill>
        <p:spPr>
          <a:xfrm>
            <a:off x="902335" y="2389505"/>
            <a:ext cx="11485880" cy="7325360"/>
          </a:xfrm>
          <a:prstGeom prst="rect">
            <a:avLst/>
          </a:prstGeom>
        </p:spPr>
      </p:pic>
      <p:sp>
        <p:nvSpPr>
          <p:cNvPr id="3" name="Text Box 2"/>
          <p:cNvSpPr txBox="1"/>
          <p:nvPr/>
        </p:nvSpPr>
        <p:spPr>
          <a:xfrm>
            <a:off x="13834110" y="2302193"/>
            <a:ext cx="10102850" cy="83705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Zeitgeist</a:t>
            </a:r>
            <a:r>
              <a:rPr lang="zh-CN" altLang="en-US">
                <a:solidFill>
                  <a:srgbClr val="FFFFFF"/>
                </a:solidFill>
                <a:sym typeface="Helvetica Neue"/>
              </a:rPr>
              <a:t>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285273" y="3122551"/>
            <a:ext cx="10926754" cy="2898898"/>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58" name="Built on Substrate, Ready for Polkadot"/>
          <p:cNvSpPr txBox="1"/>
          <p:nvPr/>
        </p:nvSpPr>
        <p:spPr>
          <a:xfrm>
            <a:off x="11285273" y="62357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497" y="7734300"/>
            <a:ext cx="10177464" cy="24638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The most common prediction market trades only two outcomes on an event: “Yes” or “No”. This means that traders are betting on whether an event happens or it does not. These markets are sometimes known as binary markets since they only trade two distinct outcomes.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2023</Words>
  <Application>WPS 演示</Application>
  <PresentationFormat/>
  <Paragraphs>111</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Helvetica Neue</vt:lpstr>
      <vt:lpstr>Helvetica Neue Medium</vt:lpstr>
      <vt:lpstr>微软雅黑</vt:lpstr>
      <vt:lpstr>Exo 2</vt:lpstr>
      <vt:lpstr>Verdana</vt:lpstr>
      <vt:lpstr>Arial Unicode MS</vt:lpstr>
      <vt:lpstr>Segoe Print</vt:lpstr>
      <vt:lpstr>Helvetica Neue</vt:lpstr>
      <vt:lpstr>Calibri</vt:lpstr>
      <vt:lpstr>21_BasicWhite</vt:lpstr>
      <vt:lpstr>PowerPoint 演示文稿</vt:lpstr>
      <vt:lpstr>PowerPoint 演示文稿</vt:lpstr>
      <vt:lpstr>Prediction Market </vt:lpstr>
      <vt:lpstr>PowerPoint 演示文稿</vt:lpstr>
      <vt:lpstr>PowerPoint 演示文稿</vt:lpstr>
      <vt:lpstr>PowerPoint 演示文稿</vt:lpstr>
      <vt:lpstr>Futarchy </vt:lpstr>
      <vt:lpstr>Zeitgeist介绍 </vt:lpstr>
      <vt:lpstr>PowerPoint 演示文稿</vt:lpstr>
      <vt:lpstr>PowerPoint 演示文稿</vt:lpstr>
      <vt:lpstr>PowerPoint 演示文稿</vt:lpstr>
      <vt:lpstr>PowerPoint 演示文稿</vt:lpstr>
      <vt:lpstr>PowerPoint 演示文稿</vt:lpstr>
      <vt:lpstr>PowerPoint 演示文稿</vt:lpstr>
      <vt:lpstr>Seer项目介绍 </vt:lpstr>
      <vt:lpstr>PowerPoint 演示文稿</vt:lpstr>
      <vt:lpstr>BetaNet测试网活动介绍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4</cp:revision>
  <dcterms:created xsi:type="dcterms:W3CDTF">2021-09-23T14:28:00Z</dcterms:created>
  <dcterms:modified xsi:type="dcterms:W3CDTF">2021-09-24T04:17:33Z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2052-11.1.0.10938</vt:lpwstr>
  </property>
</Properties>
</file>